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2" r:id="rId1"/>
  </p:sldMasterIdLst>
  <p:notesMasterIdLst>
    <p:notesMasterId r:id="rId20"/>
  </p:notesMasterIdLst>
  <p:sldIdLst>
    <p:sldId id="562" r:id="rId2"/>
    <p:sldId id="421" r:id="rId3"/>
    <p:sldId id="561" r:id="rId4"/>
    <p:sldId id="549" r:id="rId5"/>
    <p:sldId id="581" r:id="rId6"/>
    <p:sldId id="571" r:id="rId7"/>
    <p:sldId id="572" r:id="rId8"/>
    <p:sldId id="582" r:id="rId9"/>
    <p:sldId id="583" r:id="rId10"/>
    <p:sldId id="584" r:id="rId11"/>
    <p:sldId id="590" r:id="rId12"/>
    <p:sldId id="589" r:id="rId13"/>
    <p:sldId id="585" r:id="rId14"/>
    <p:sldId id="586" r:id="rId15"/>
    <p:sldId id="587" r:id="rId16"/>
    <p:sldId id="588" r:id="rId17"/>
    <p:sldId id="545" r:id="rId18"/>
    <p:sldId id="422" r:id="rId19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508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0"/>
    <p:restoredTop sz="94626"/>
  </p:normalViewPr>
  <p:slideViewPr>
    <p:cSldViewPr snapToGrid="0" showGuides="1">
      <p:cViewPr varScale="1">
        <p:scale>
          <a:sx n="81" d="100"/>
          <a:sy n="81" d="100"/>
        </p:scale>
        <p:origin x="135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6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7" name="Shape 129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8" name="Shape 129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 dirty="0"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2022/9/25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4834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2022/9/25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8208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2022/9/25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4629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2022/9/25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369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2022/9/25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1968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2022/9/25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140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2022/9/25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2490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2022/9/25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4555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2022/9/25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4532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2022/9/25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2220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2022/9/25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3265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2022/9/25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2577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-108520" y="0"/>
            <a:ext cx="4392488" cy="3645024"/>
          </a:xfrm>
        </p:spPr>
        <p:txBody>
          <a:bodyPr/>
          <a:lstStyle/>
          <a:p>
            <a:r>
              <a:rPr lang="zh-CN" altLang="en-US" sz="4000" b="1" dirty="0">
                <a:solidFill>
                  <a:srgbClr val="FFFF00"/>
                </a:solidFill>
              </a:rPr>
              <a:t>得胜生活的秘诀</a:t>
            </a:r>
            <a:r>
              <a:rPr lang="en-US" altLang="zh-CN" sz="4000" b="1" dirty="0">
                <a:solidFill>
                  <a:srgbClr val="FFFF00"/>
                </a:solidFill>
              </a:rPr>
              <a:t/>
            </a:r>
            <a:br>
              <a:rPr lang="en-US" altLang="zh-CN" sz="4000" b="1" dirty="0">
                <a:solidFill>
                  <a:srgbClr val="FFFF00"/>
                </a:solidFill>
              </a:rPr>
            </a:br>
            <a:r>
              <a:rPr lang="en-US" altLang="zh-CN" sz="1200" b="1" dirty="0">
                <a:solidFill>
                  <a:srgbClr val="FFFF00"/>
                </a:solidFill>
              </a:rPr>
              <a:t/>
            </a:r>
            <a:br>
              <a:rPr lang="en-US" altLang="zh-CN" sz="1200" b="1" dirty="0">
                <a:solidFill>
                  <a:srgbClr val="FFFF00"/>
                </a:solidFill>
              </a:rPr>
            </a:br>
            <a:r>
              <a:rPr lang="zh-CN" altLang="en-US" sz="4000" b="1" dirty="0">
                <a:solidFill>
                  <a:srgbClr val="FFFF00"/>
                </a:solidFill>
              </a:rPr>
              <a:t>弗</a:t>
            </a:r>
            <a:r>
              <a:rPr lang="en-US" altLang="zh-CN" sz="4000" b="1" dirty="0">
                <a:solidFill>
                  <a:srgbClr val="FFFF00"/>
                </a:solidFill>
              </a:rPr>
              <a:t>6</a:t>
            </a:r>
            <a:r>
              <a:rPr lang="zh-CN" altLang="en-US" sz="4000" b="1" dirty="0">
                <a:solidFill>
                  <a:srgbClr val="FFFF00"/>
                </a:solidFill>
              </a:rPr>
              <a:t>：</a:t>
            </a:r>
            <a:r>
              <a:rPr lang="en-US" altLang="zh-CN" sz="4000" b="1" dirty="0">
                <a:solidFill>
                  <a:srgbClr val="FFFF00"/>
                </a:solidFill>
              </a:rPr>
              <a:t>10-20</a:t>
            </a:r>
            <a:endParaRPr lang="zh-CN" altLang="en-US" sz="3200" dirty="0">
              <a:solidFill>
                <a:srgbClr val="FFFF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08C1B6-C41E-B102-BF81-045179DC52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7" y="0"/>
            <a:ext cx="4856473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929718" cy="6858000"/>
          </a:xfrm>
        </p:spPr>
        <p:txBody>
          <a:bodyPr/>
          <a:lstStyle/>
          <a:p>
            <a:pPr algn="l" eaLnBrk="1" hangingPunct="1"/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二、正确面对撒但对我们攻击</a:t>
            </a: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1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、试探和诱惑 </a:t>
            </a: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1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耶和华神所造的，惟有蛇比田野一切的活物更狡猾。蛇对女人说，</a:t>
            </a:r>
            <a:r>
              <a:rPr lang="zh-CN" altLang="en-US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神岂是真说，不许你们吃园中所有树上的果子吗</a:t>
            </a: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……4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蛇对女人说，</a:t>
            </a:r>
            <a:r>
              <a:rPr lang="zh-CN" altLang="en-US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你们不一定死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，</a:t>
            </a: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5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因为神知道，你们吃的日子眼睛就明亮了，你们便如神能知道善恶。</a:t>
            </a:r>
            <a:b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zh-CN" altLang="en-US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                                    创</a:t>
            </a:r>
            <a:r>
              <a:rPr lang="en-US" altLang="zh-CN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/Gen. 3:1-5</a:t>
            </a:r>
            <a:endParaRPr lang="zh-CN" altLang="en-US" sz="3600" b="1" dirty="0">
              <a:solidFill>
                <a:schemeClr val="bg1"/>
              </a:solidFill>
              <a:latin typeface="DengXian" pitchFamily="2" charset="-122"/>
              <a:ea typeface="DengXia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59326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252520" cy="6858000"/>
          </a:xfrm>
        </p:spPr>
        <p:txBody>
          <a:bodyPr/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1948</a:t>
            </a:r>
            <a:r>
              <a:rPr lang="zh-CN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年，美国最高法院判决在</a:t>
            </a:r>
            <a:r>
              <a:rPr lang="zh-CN" sz="28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公立学校传福音违宪</a:t>
            </a:r>
            <a:r>
              <a:rPr lang="zh-CN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Arial" panose="020B0604020202020204" pitchFamily="34" charset="0"/>
              </a:rPr>
              <a:t/>
            </a:r>
            <a:br>
              <a:rPr lang="en-US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Arial" panose="020B0604020202020204" pitchFamily="34" charset="0"/>
              </a:rPr>
            </a:br>
            <a:r>
              <a:rPr lang="de-DE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1954</a:t>
            </a:r>
            <a:r>
              <a:rPr lang="zh-CN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年，美国最高法院判决在</a:t>
            </a:r>
            <a:r>
              <a:rPr lang="zh-CN" sz="28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公立学校分发《圣经》违宪</a:t>
            </a:r>
            <a:r>
              <a:rPr lang="en-US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Arial" panose="020B0604020202020204" pitchFamily="34" charset="0"/>
              </a:rPr>
              <a:t/>
            </a:r>
            <a:br>
              <a:rPr lang="en-US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Arial" panose="020B0604020202020204" pitchFamily="34" charset="0"/>
              </a:rPr>
            </a:br>
            <a:r>
              <a:rPr lang="de-DE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1961</a:t>
            </a:r>
            <a:r>
              <a:rPr lang="zh-CN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年，美国最高法院</a:t>
            </a:r>
            <a:r>
              <a:rPr lang="zh-CN" sz="28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否决公职人员</a:t>
            </a:r>
            <a:r>
              <a:rPr lang="zh-CN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必须</a:t>
            </a:r>
            <a:r>
              <a:rPr lang="de-DE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宣告相信上帝的存在</a:t>
            </a:r>
            <a:r>
              <a:rPr lang="de-DE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zh-CN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Arial" panose="020B0604020202020204" pitchFamily="34" charset="0"/>
              </a:rPr>
              <a:t/>
            </a:r>
            <a:br>
              <a:rPr lang="en-US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Arial" panose="020B0604020202020204" pitchFamily="34" charset="0"/>
              </a:rPr>
            </a:br>
            <a:r>
              <a:rPr lang="de-DE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1962</a:t>
            </a:r>
            <a:r>
              <a:rPr lang="zh-CN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年，美国最高法院</a:t>
            </a:r>
            <a:r>
              <a:rPr lang="zh-CN" sz="28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取缔全国公立学校的公开祷告</a:t>
            </a:r>
            <a:r>
              <a:rPr lang="zh-CN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Arial" panose="020B0604020202020204" pitchFamily="34" charset="0"/>
              </a:rPr>
              <a:t/>
            </a:r>
            <a:br>
              <a:rPr lang="en-US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Arial" panose="020B0604020202020204" pitchFamily="34" charset="0"/>
              </a:rPr>
            </a:br>
            <a:r>
              <a:rPr lang="de-DE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1963</a:t>
            </a:r>
            <a:r>
              <a:rPr lang="zh-CN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年，美国最高法院判决</a:t>
            </a:r>
            <a:r>
              <a:rPr lang="zh-CN" sz="28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在公立学校诵读《圣经》违宪</a:t>
            </a:r>
            <a:r>
              <a:rPr lang="en-US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Arial" panose="020B0604020202020204" pitchFamily="34" charset="0"/>
              </a:rPr>
              <a:t/>
            </a:r>
            <a:br>
              <a:rPr lang="en-US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Arial" panose="020B0604020202020204" pitchFamily="34" charset="0"/>
              </a:rPr>
            </a:br>
            <a:r>
              <a:rPr lang="de-DE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1968</a:t>
            </a:r>
            <a:r>
              <a:rPr lang="zh-CN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年，美国最高法院判决</a:t>
            </a:r>
            <a:r>
              <a:rPr lang="zh-CN" sz="28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在公立学校禁止教进化论违宪</a:t>
            </a:r>
            <a:r>
              <a:rPr lang="en-US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Arial" panose="020B0604020202020204" pitchFamily="34" charset="0"/>
              </a:rPr>
              <a:t/>
            </a:r>
            <a:br>
              <a:rPr lang="en-US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Arial" panose="020B0604020202020204" pitchFamily="34" charset="0"/>
              </a:rPr>
            </a:br>
            <a:r>
              <a:rPr lang="de-DE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1980</a:t>
            </a:r>
            <a:r>
              <a:rPr lang="zh-CN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年，美国最高法院判决</a:t>
            </a:r>
            <a:r>
              <a:rPr lang="zh-CN" sz="28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在公立学校悬挂十诫违宪</a:t>
            </a:r>
            <a:r>
              <a:rPr lang="zh-CN" sz="28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sz="2800" b="1" dirty="0">
              <a:solidFill>
                <a:srgbClr val="FFFF00"/>
              </a:solidFill>
              <a:effectLst/>
              <a:latin typeface="等线" panose="02010600030101010101" pitchFamily="2" charset="-122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371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1985</a:t>
            </a:r>
            <a:r>
              <a:rPr lang="zh-CN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年，美国最高法院认为</a:t>
            </a:r>
            <a:r>
              <a:rPr lang="zh-CN" sz="29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在公立学校举行</a:t>
            </a:r>
            <a:r>
              <a:rPr lang="de-DE" sz="29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sz="29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沉默时刻</a:t>
            </a:r>
            <a:r>
              <a:rPr lang="de-DE" sz="29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zh-CN" sz="29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仪式是变相的祈祷，判决违宪</a:t>
            </a:r>
            <a:r>
              <a:rPr lang="zh-CN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Arial" panose="020B0604020202020204" pitchFamily="34" charset="0"/>
              </a:rPr>
              <a:t/>
            </a:r>
            <a:br>
              <a:rPr lang="en-US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Arial" panose="020B0604020202020204" pitchFamily="34" charset="0"/>
              </a:rPr>
            </a:br>
            <a:r>
              <a:rPr lang="de-DE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1992</a:t>
            </a:r>
            <a:r>
              <a:rPr lang="zh-CN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年，美国最高法院判决在公立学校的</a:t>
            </a:r>
            <a:r>
              <a:rPr lang="zh-CN" sz="29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毕业典礼上举行祷告仪式违宪</a:t>
            </a:r>
            <a:r>
              <a:rPr lang="zh-CN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Arial" panose="020B0604020202020204" pitchFamily="34" charset="0"/>
              </a:rPr>
              <a:t/>
            </a:r>
            <a:br>
              <a:rPr lang="en-US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Arial" panose="020B0604020202020204" pitchFamily="34" charset="0"/>
              </a:rPr>
            </a:br>
            <a:r>
              <a:rPr lang="de-DE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1997</a:t>
            </a:r>
            <a:r>
              <a:rPr lang="zh-CN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年，美国最高法院判决</a:t>
            </a:r>
            <a:r>
              <a:rPr lang="zh-CN" sz="29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在公立学校教无神论合法</a:t>
            </a:r>
            <a:r>
              <a:rPr lang="zh-CN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Arial" panose="020B0604020202020204" pitchFamily="34" charset="0"/>
              </a:rPr>
              <a:t/>
            </a:r>
            <a:br>
              <a:rPr lang="en-US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Arial" panose="020B0604020202020204" pitchFamily="34" charset="0"/>
              </a:rPr>
            </a:br>
            <a:r>
              <a:rPr lang="de-DE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2010</a:t>
            </a:r>
            <a:r>
              <a:rPr lang="zh-CN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年，美国威斯康辛州的一个</a:t>
            </a:r>
            <a:r>
              <a:rPr lang="zh-CN" sz="29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联邦地区法院法官</a:t>
            </a:r>
            <a:r>
              <a:rPr lang="zh-CN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裁定</a:t>
            </a:r>
            <a:r>
              <a:rPr lang="de-DE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sz="29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全国祈祷日</a:t>
            </a:r>
            <a:r>
              <a:rPr lang="de-DE" sz="29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zh-CN" sz="29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违宪</a:t>
            </a:r>
            <a:r>
              <a:rPr lang="zh-CN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Arial" panose="020B0604020202020204" pitchFamily="34" charset="0"/>
              </a:rPr>
              <a:t/>
            </a:r>
            <a:br>
              <a:rPr lang="en-US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Arial" panose="020B0604020202020204" pitchFamily="34" charset="0"/>
              </a:rPr>
            </a:br>
            <a:r>
              <a:rPr lang="de-DE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2013</a:t>
            </a:r>
            <a:r>
              <a:rPr lang="zh-CN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年，美国最高法院</a:t>
            </a:r>
            <a:r>
              <a:rPr lang="zh-CN" sz="29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否决加州第</a:t>
            </a:r>
            <a:r>
              <a:rPr lang="de-DE" sz="29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CN" sz="29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号</a:t>
            </a:r>
            <a:r>
              <a:rPr lang="de-DE" sz="29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sz="29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婚姻只限一男一女</a:t>
            </a:r>
            <a:r>
              <a:rPr lang="de-DE" sz="29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zh-CN" sz="29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的提案。</a:t>
            </a:r>
            <a:r>
              <a:rPr lang="en-US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Arial" panose="020B0604020202020204" pitchFamily="34" charset="0"/>
              </a:rPr>
              <a:t/>
            </a:r>
            <a:br>
              <a:rPr lang="en-US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Arial" panose="020B0604020202020204" pitchFamily="34" charset="0"/>
              </a:rPr>
            </a:br>
            <a:r>
              <a:rPr lang="de-DE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2015</a:t>
            </a:r>
            <a:r>
              <a:rPr lang="zh-CN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年，美国最高法院</a:t>
            </a:r>
            <a:r>
              <a:rPr lang="zh-CN" sz="2900" b="1" dirty="0">
                <a:solidFill>
                  <a:schemeClr val="bg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判决同性婚姻合法</a:t>
            </a:r>
            <a:r>
              <a:rPr lang="zh-CN" sz="2900" b="1" dirty="0">
                <a:solidFill>
                  <a:srgbClr val="FFFF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sz="2900" b="1" dirty="0">
              <a:solidFill>
                <a:srgbClr val="FFFF00"/>
              </a:solidFill>
              <a:effectLst/>
              <a:latin typeface="等线" panose="02010600030101010101" pitchFamily="2" charset="-122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194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2060848"/>
          </a:xfrm>
        </p:spPr>
        <p:txBody>
          <a:bodyPr/>
          <a:lstStyle/>
          <a:p>
            <a:pPr algn="l" eaLnBrk="1" hangingPunct="1"/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2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、撒但会攻击我们的思想</a:t>
            </a: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2D494EBF-BB16-C065-965E-091BDAA178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311" y="2299258"/>
            <a:ext cx="5877689" cy="4541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909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929718" cy="6858000"/>
          </a:xfrm>
        </p:spPr>
        <p:txBody>
          <a:bodyPr/>
          <a:lstStyle/>
          <a:p>
            <a:pPr algn="l" eaLnBrk="1" hangingPunct="1"/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三、争战得胜的方法</a:t>
            </a: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1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、靠主刚强</a:t>
            </a: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    10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我还有末了的话，你们要</a:t>
            </a:r>
            <a:r>
              <a:rPr lang="zh-CN" altLang="en-US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靠着主，倚赖他的大能大力，作刚强的人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。</a:t>
            </a: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                                 </a:t>
            </a:r>
            <a:r>
              <a:rPr lang="zh-CN" altLang="en-US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弗</a:t>
            </a:r>
            <a:r>
              <a:rPr lang="en-US" altLang="zh-CN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/Eph. 6:10</a:t>
            </a:r>
            <a:endParaRPr lang="zh-CN" altLang="en-US" sz="3600" b="1" dirty="0">
              <a:solidFill>
                <a:schemeClr val="bg1"/>
              </a:solidFill>
              <a:latin typeface="DengXian" pitchFamily="2" charset="-122"/>
              <a:ea typeface="DengXia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07116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929718" cy="6858000"/>
          </a:xfrm>
        </p:spPr>
        <p:txBody>
          <a:bodyPr/>
          <a:lstStyle/>
          <a:p>
            <a:pPr algn="l" eaLnBrk="1" hangingPunct="1"/>
            <a:r>
              <a:rPr lang="zh-CN" altLang="en-US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天上，地下所有的权柄，都赐给我了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。</a:t>
            </a: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19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所以你们要去，使万民作我的门徒，奉父子圣灵的名，给他们施洗。</a:t>
            </a: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20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凡我所吩咐你们的，都教训他们遵守，我就常与你们同在，直到世界的末了</a:t>
            </a: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                            </a:t>
            </a:r>
            <a:r>
              <a:rPr lang="zh-CN" altLang="en-US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太</a:t>
            </a:r>
            <a:r>
              <a:rPr lang="en-US" altLang="zh-CN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/Matt.</a:t>
            </a:r>
            <a:r>
              <a:rPr lang="zh-CN" altLang="en-US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 </a:t>
            </a:r>
            <a:r>
              <a:rPr lang="en-US" altLang="zh-CN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28</a:t>
            </a:r>
            <a:r>
              <a:rPr lang="zh-CN" altLang="en-US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18-20</a:t>
            </a:r>
            <a:endParaRPr lang="zh-CN" altLang="en-US" sz="3600" b="1" dirty="0">
              <a:solidFill>
                <a:schemeClr val="bg1"/>
              </a:solidFill>
              <a:latin typeface="DengXian" pitchFamily="2" charset="-122"/>
              <a:ea typeface="DengXia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868189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929718" cy="6858000"/>
          </a:xfrm>
        </p:spPr>
        <p:txBody>
          <a:bodyPr/>
          <a:lstStyle/>
          <a:p>
            <a:pPr algn="l" eaLnBrk="1" hangingPunct="1"/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2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、穿戴神所赐的全副军装</a:t>
            </a: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A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、真理的腰带</a:t>
            </a: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B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、公义的护心镜、救恩的头盔、信德藤牌</a:t>
            </a: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C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、平安的福音鞋、圣灵的宝剑</a:t>
            </a: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endParaRPr lang="zh-CN" altLang="en-US" sz="3600" b="1" dirty="0">
              <a:solidFill>
                <a:srgbClr val="FFFF00"/>
              </a:solidFill>
              <a:latin typeface="DengXian" pitchFamily="2" charset="-122"/>
              <a:ea typeface="DengXia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9441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3447"/>
            <a:ext cx="9172636" cy="4090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6600" b="1" dirty="0" err="1">
                <a:solidFill>
                  <a:schemeClr val="lt1"/>
                </a:solidFill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sz="6600" b="1" dirty="0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6600" b="1" dirty="0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6600" b="1" dirty="0">
                <a:solidFill>
                  <a:srgbClr val="FFFF66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/>
          <a:lstStyle/>
          <a:p>
            <a:r>
              <a:rPr lang="zh-CN" altLang="en-US" b="1" dirty="0">
                <a:solidFill>
                  <a:srgbClr val="FFFF00"/>
                </a:solidFill>
              </a:rPr>
              <a:t>祈祷</a:t>
            </a:r>
            <a:r>
              <a:rPr lang="en-US" altLang="zh-CN" b="1" dirty="0">
                <a:solidFill>
                  <a:srgbClr val="FFFF00"/>
                </a:solidFill>
              </a:rPr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1725985"/>
            <a:ext cx="9108504" cy="513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496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/>
          <a:lstStyle/>
          <a:p>
            <a:r>
              <a:rPr lang="zh-CN" altLang="en-US" b="1" dirty="0">
                <a:solidFill>
                  <a:srgbClr val="FFFF00"/>
                </a:solidFill>
              </a:rPr>
              <a:t>祈祷</a:t>
            </a:r>
            <a:r>
              <a:rPr lang="en-US" altLang="zh-CN" b="1" dirty="0">
                <a:solidFill>
                  <a:srgbClr val="FFFF00"/>
                </a:solidFill>
              </a:rPr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1725985"/>
            <a:ext cx="9108504" cy="513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84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501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en-US" altLang="zh-CN" sz="3600" b="1" dirty="0">
                <a:solidFill>
                  <a:srgbClr val="FFFF00"/>
                </a:solidFill>
                <a:latin typeface="+mn-ea"/>
                <a:ea typeface="+mn-ea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+mn-ea"/>
                <a:ea typeface="+mn-ea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+mn-ea"/>
                <a:ea typeface="+mn-ea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+mn-ea"/>
                <a:ea typeface="+mn-ea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+mn-ea"/>
                <a:ea typeface="+mn-ea"/>
              </a:rPr>
              <a:t>你们</a:t>
            </a:r>
            <a:r>
              <a:rPr lang="zh-CN" altLang="en-US" sz="3600" b="1" dirty="0">
                <a:solidFill>
                  <a:schemeClr val="bg1"/>
                </a:solidFill>
                <a:latin typeface="+mn-ea"/>
                <a:ea typeface="+mn-ea"/>
              </a:rPr>
              <a:t>得救本乎恩，也因着信</a:t>
            </a:r>
            <a:r>
              <a:rPr lang="zh-CN" altLang="en-US" sz="3600" b="1" dirty="0">
                <a:solidFill>
                  <a:srgbClr val="FFFF00"/>
                </a:solidFill>
                <a:latin typeface="+mn-ea"/>
                <a:ea typeface="+mn-ea"/>
              </a:rPr>
              <a:t>，这并不是出于自己，乃是</a:t>
            </a:r>
            <a:r>
              <a:rPr lang="zh-CN" altLang="en-US" sz="3600" b="1" dirty="0">
                <a:solidFill>
                  <a:schemeClr val="bg1"/>
                </a:solidFill>
                <a:latin typeface="+mn-ea"/>
                <a:ea typeface="+mn-ea"/>
              </a:rPr>
              <a:t>神所赐的</a:t>
            </a:r>
            <a:r>
              <a:rPr lang="zh-CN" altLang="en-US" sz="3600" b="1" dirty="0">
                <a:solidFill>
                  <a:srgbClr val="FFFF00"/>
                </a:solidFill>
                <a:latin typeface="+mn-ea"/>
                <a:ea typeface="+mn-ea"/>
              </a:rPr>
              <a:t>，也不是出于行为，免得有人自夸。</a:t>
            </a:r>
            <a:r>
              <a:rPr lang="en-US" altLang="zh-CN" sz="3600" b="1" dirty="0">
                <a:solidFill>
                  <a:srgbClr val="FFFF00"/>
                </a:solidFill>
                <a:latin typeface="+mn-ea"/>
                <a:ea typeface="+mn-ea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+mn-ea"/>
                <a:ea typeface="+mn-ea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+mn-ea"/>
                <a:ea typeface="+mn-ea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+mn-ea"/>
                <a:ea typeface="+mn-ea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+mn-ea"/>
                <a:ea typeface="+mn-ea"/>
              </a:rPr>
              <a:t>                  </a:t>
            </a:r>
            <a:r>
              <a:rPr lang="zh-CN" altLang="en-US" sz="3600" b="1" dirty="0">
                <a:solidFill>
                  <a:schemeClr val="bg1"/>
                </a:solidFill>
                <a:latin typeface="+mn-ea"/>
                <a:ea typeface="+mn-ea"/>
              </a:rPr>
              <a:t>弗</a:t>
            </a:r>
            <a:r>
              <a:rPr lang="en-US" altLang="zh-CN" sz="3600" b="1" dirty="0">
                <a:solidFill>
                  <a:schemeClr val="bg1"/>
                </a:solidFill>
                <a:latin typeface="+mn-ea"/>
                <a:ea typeface="+mn-ea"/>
              </a:rPr>
              <a:t>/Eph. 2</a:t>
            </a:r>
            <a:r>
              <a:rPr lang="zh-CN" altLang="en-US" sz="3600" b="1" dirty="0">
                <a:solidFill>
                  <a:schemeClr val="bg1"/>
                </a:solidFill>
                <a:latin typeface="+mn-ea"/>
                <a:ea typeface="+mn-ea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latin typeface="+mn-ea"/>
                <a:ea typeface="+mn-ea"/>
              </a:rPr>
              <a:t>8-9 </a:t>
            </a:r>
            <a:endParaRPr lang="zh-CN" altLang="en-US" sz="36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35254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2348880"/>
          </a:xfrm>
        </p:spPr>
        <p:txBody>
          <a:bodyPr/>
          <a:lstStyle/>
          <a:p>
            <a:pPr algn="l" eaLnBrk="1" hangingPunct="1"/>
            <a:r>
              <a:rPr lang="en-US" altLang="zh-CN" sz="3600" b="1" dirty="0">
                <a:solidFill>
                  <a:srgbClr val="FFFF00"/>
                </a:solidFill>
              </a:rPr>
              <a:t>4:1</a:t>
            </a:r>
            <a:r>
              <a:rPr lang="zh-CN" altLang="en-US" sz="3600" b="1" dirty="0">
                <a:solidFill>
                  <a:srgbClr val="FFFF00"/>
                </a:solidFill>
              </a:rPr>
              <a:t>我为主被囚的劝你们，既然蒙召，</a:t>
            </a:r>
            <a:r>
              <a:rPr lang="zh-CN" altLang="en-US" sz="3600" b="1" dirty="0">
                <a:solidFill>
                  <a:schemeClr val="bg1"/>
                </a:solidFill>
              </a:rPr>
              <a:t>行事为人就当与蒙召的恩相称</a:t>
            </a:r>
            <a:r>
              <a:rPr lang="zh-CN" altLang="en-US" sz="3600" b="1" dirty="0">
                <a:solidFill>
                  <a:srgbClr val="FFFF00"/>
                </a:solidFill>
              </a:rPr>
              <a:t>。</a:t>
            </a:r>
            <a:r>
              <a:rPr lang="en-US" altLang="zh-CN" sz="3600" b="1" dirty="0">
                <a:solidFill>
                  <a:srgbClr val="FFFF00"/>
                </a:solidFill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</a:rPr>
            </a:br>
            <a:r>
              <a:rPr lang="en-US" altLang="zh-CN" sz="3600" b="1" dirty="0">
                <a:solidFill>
                  <a:srgbClr val="FFFF00"/>
                </a:solidFill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</a:rPr>
            </a:br>
            <a:endParaRPr lang="zh-CN" altLang="en-US" sz="3600" b="1" dirty="0">
              <a:solidFill>
                <a:srgbClr val="FFFF00"/>
              </a:solidFill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08AAD089-B801-A9A4-5470-2CF5249D9EE0}"/>
              </a:ext>
            </a:extLst>
          </p:cNvPr>
          <p:cNvSpPr txBox="1">
            <a:spLocks/>
          </p:cNvSpPr>
          <p:nvPr/>
        </p:nvSpPr>
        <p:spPr bwMode="auto">
          <a:xfrm>
            <a:off x="1979712" y="1484784"/>
            <a:ext cx="6983760" cy="537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不可撒谎，各人与邻舍说诚实话；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生气不可犯罪，不可含怒到日落；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不可偷窃；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不可口出污秽的言语；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不可叫圣灵担忧；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不可心存苦毒、恼恨、忿怒。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9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>行事不要像愚昧和糊涂人。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>不可醉酒</a:t>
            </a: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9606B09D-1F87-9881-CF9F-6EF79E59E075}"/>
              </a:ext>
            </a:extLst>
          </p:cNvPr>
          <p:cNvSpPr/>
          <p:nvPr/>
        </p:nvSpPr>
        <p:spPr>
          <a:xfrm>
            <a:off x="1477455" y="1772816"/>
            <a:ext cx="321729" cy="4896544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624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AAD089-B801-A9A4-5470-2CF5249D9EE0}"/>
              </a:ext>
            </a:extLst>
          </p:cNvPr>
          <p:cNvSpPr txBox="1">
            <a:spLocks/>
          </p:cNvSpPr>
          <p:nvPr/>
        </p:nvSpPr>
        <p:spPr bwMode="auto">
          <a:xfrm>
            <a:off x="1907704" y="814750"/>
            <a:ext cx="6983760" cy="520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要在爱中彼此建立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>行事为人要像智慧人，明白主的旨意如何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>丈夫与妻子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>父亲与儿女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>主人与仆人</a:t>
            </a: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9606B09D-1F87-9881-CF9F-6EF79E59E075}"/>
              </a:ext>
            </a:extLst>
          </p:cNvPr>
          <p:cNvSpPr/>
          <p:nvPr/>
        </p:nvSpPr>
        <p:spPr>
          <a:xfrm>
            <a:off x="1331640" y="980728"/>
            <a:ext cx="321729" cy="4896544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7864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/>
          <p:cNvSpPr txBox="1">
            <a:spLocks/>
          </p:cNvSpPr>
          <p:nvPr/>
        </p:nvSpPr>
        <p:spPr bwMode="auto">
          <a:xfrm>
            <a:off x="152400" y="152400"/>
            <a:ext cx="9144000" cy="4644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一、认识自己的仇敌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</a:b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我们并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不是与属血气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的争战，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乃是与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那些执政的，掌权的，管辖这幽暗世界的，以及天空属灵气的恶魔争战。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                               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弗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/Eph.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 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6:12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3707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929718" cy="6858000"/>
          </a:xfrm>
        </p:spPr>
        <p:txBody>
          <a:bodyPr/>
          <a:lstStyle/>
          <a:p>
            <a:pPr algn="l" eaLnBrk="1" hangingPunct="1"/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12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明亮之星，早晨之子阿，你何竟从天坠落。你这攻败列国的，何竟被砍倒在地上。</a:t>
            </a:r>
            <a:b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13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你心里曾说，</a:t>
            </a:r>
            <a:r>
              <a:rPr lang="zh-CN" altLang="en-US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我要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升到天上。</a:t>
            </a:r>
            <a:r>
              <a:rPr lang="zh-CN" altLang="en-US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我要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高举我的宝座在神众星以上。</a:t>
            </a:r>
            <a:r>
              <a:rPr lang="zh-CN" altLang="en-US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我要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坐在聚会的山上，在北方的极处，</a:t>
            </a:r>
            <a:b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14</a:t>
            </a:r>
            <a:r>
              <a:rPr lang="zh-CN" altLang="en-US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我要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升到高云之上。</a:t>
            </a:r>
            <a:r>
              <a:rPr lang="zh-CN" altLang="en-US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我要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与至上者同等。</a:t>
            </a:r>
            <a:b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15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然而你必坠落阴间，到坑中极深之处。</a:t>
            </a: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                            </a:t>
            </a:r>
            <a:r>
              <a:rPr lang="zh-CN" altLang="en-US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赛</a:t>
            </a:r>
            <a:r>
              <a:rPr lang="en-US" altLang="zh-CN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/Isa.14:12-15</a:t>
            </a:r>
            <a:endParaRPr lang="zh-CN" altLang="en-US" sz="3600" b="1" dirty="0">
              <a:solidFill>
                <a:schemeClr val="bg1"/>
              </a:solidFill>
              <a:latin typeface="DengXian" pitchFamily="2" charset="-122"/>
              <a:ea typeface="DengXia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24632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929718" cy="6858000"/>
          </a:xfrm>
        </p:spPr>
        <p:txBody>
          <a:bodyPr/>
          <a:lstStyle/>
          <a:p>
            <a:pPr algn="l" eaLnBrk="1" hangingPunct="1"/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12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人子阿，你为推罗王作起哀歌，说主耶和华如此说，你</a:t>
            </a:r>
            <a:r>
              <a:rPr lang="zh-CN" altLang="en-US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无所不备，智慧充足，全然美丽</a:t>
            </a: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……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又有精美的鼓笛在你那里，都是在你受造之日预备齐全的。</a:t>
            </a:r>
            <a:b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14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你是那受膏遮掩约柜的基路伯。我将你安置在神的圣山上。你在发光如火的宝石中间往来</a:t>
            </a: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……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因你贸易很多，就被强暴的事充满，以致犯罪，所以我因你亵渎圣地，</a:t>
            </a:r>
            <a:r>
              <a:rPr lang="zh-CN" altLang="en-US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就从神的山驱逐你</a:t>
            </a: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……</a:t>
            </a:r>
            <a:r>
              <a:rPr lang="zh-CN" altLang="en-US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你因美丽心中高傲，又因荣光败坏智慧，我已将你摔倒在地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，使你倒在君王面前，好叫他们目睹眼见。</a:t>
            </a:r>
            <a:b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                                     结</a:t>
            </a: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/Eze. 28:12-19</a:t>
            </a:r>
            <a:endParaRPr lang="zh-CN" altLang="en-US" sz="3600" b="1" dirty="0">
              <a:solidFill>
                <a:srgbClr val="FFFF00"/>
              </a:solidFill>
              <a:latin typeface="DengXian" pitchFamily="2" charset="-122"/>
              <a:ea typeface="DengXia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3668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929718" cy="6858000"/>
          </a:xfrm>
        </p:spPr>
        <p:txBody>
          <a:bodyPr/>
          <a:lstStyle/>
          <a:p>
            <a:pPr algn="l" eaLnBrk="1" hangingPunct="1"/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3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天上又现出异象来。有一条大红龙</a:t>
            </a: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……</a:t>
            </a:r>
            <a:r>
              <a:rPr lang="zh-CN" altLang="en-US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它的尾巴拖拉着天上星辰的三分之一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，摔在地上</a:t>
            </a: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……9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大龙就是那古蛇，</a:t>
            </a:r>
            <a:r>
              <a:rPr lang="zh-CN" altLang="en-US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名叫魔鬼，又叫撒但</a:t>
            </a:r>
            <a:r>
              <a:rPr lang="zh-CN" altLang="en-US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，是迷惑普天下的。它被摔在地上，它的使者也一同被摔下去。</a:t>
            </a: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DengXian" pitchFamily="2" charset="-122"/>
                <a:ea typeface="DengXian" pitchFamily="2" charset="-122"/>
              </a:rPr>
              <a:t>                              </a:t>
            </a:r>
            <a:r>
              <a:rPr lang="zh-CN" altLang="en-US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启</a:t>
            </a:r>
            <a:r>
              <a:rPr lang="en-US" altLang="zh-CN" sz="3600" b="1" dirty="0">
                <a:solidFill>
                  <a:schemeClr val="bg1"/>
                </a:solidFill>
                <a:latin typeface="DengXian" pitchFamily="2" charset="-122"/>
                <a:ea typeface="DengXian" pitchFamily="2" charset="-122"/>
              </a:rPr>
              <a:t>/Rev.12:3-9</a:t>
            </a:r>
            <a:endParaRPr lang="zh-CN" altLang="en-US" sz="3600" b="1" dirty="0">
              <a:solidFill>
                <a:schemeClr val="bg1"/>
              </a:solidFill>
              <a:latin typeface="DengXian" pitchFamily="2" charset="-122"/>
              <a:ea typeface="DengXia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7428204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 主题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Office 主题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1423</Words>
  <Application>Microsoft Office PowerPoint</Application>
  <PresentationFormat>On-screen Show (4:3)</PresentationFormat>
  <Paragraphs>44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DengXian</vt:lpstr>
      <vt:lpstr>DengXian</vt:lpstr>
      <vt:lpstr>宋体</vt:lpstr>
      <vt:lpstr>汉仪中楷简</vt:lpstr>
      <vt:lpstr>Arial</vt:lpstr>
      <vt:lpstr>Calibri</vt:lpstr>
      <vt:lpstr>Times New Roman</vt:lpstr>
      <vt:lpstr>1_Office 主题</vt:lpstr>
      <vt:lpstr>得胜生活的秘诀  弗6：10-20</vt:lpstr>
      <vt:lpstr>祈祷/Prayer</vt:lpstr>
      <vt:lpstr>  你们得救本乎恩，也因着信，这并不是出于自己，乃是神所赐的，也不是出于行为，免得有人自夸。                    弗/Eph. 2：8-9 </vt:lpstr>
      <vt:lpstr>4:1我为主被囚的劝你们，既然蒙召，行事为人就当与蒙召的恩相称。  </vt:lpstr>
      <vt:lpstr>PowerPoint Presentation</vt:lpstr>
      <vt:lpstr>PowerPoint Presentation</vt:lpstr>
      <vt:lpstr>12明亮之星，早晨之子阿，你何竟从天坠落。你这攻败列国的，何竟被砍倒在地上。 13你心里曾说，我要升到天上。我要高举我的宝座在神众星以上。我要坐在聚会的山上，在北方的极处， 14我要升到高云之上。我要与至上者同等。 15然而你必坠落阴间，到坑中极深之处。                              赛/Isa.14:12-15</vt:lpstr>
      <vt:lpstr>12人子阿，你为推罗王作起哀歌，说主耶和华如此说，你无所不备，智慧充足，全然美丽……又有精美的鼓笛在你那里，都是在你受造之日预备齐全的。 14你是那受膏遮掩约柜的基路伯。我将你安置在神的圣山上。你在发光如火的宝石中间往来……因你贸易很多，就被强暴的事充满，以致犯罪，所以我因你亵渎圣地，就从神的山驱逐你……你因美丽心中高傲，又因荣光败坏智慧，我已将你摔倒在地，使你倒在君王面前，好叫他们目睹眼见。                                      结/Eze. 28:12-19</vt:lpstr>
      <vt:lpstr>3天上又现出异象来。有一条大红龙……它的尾巴拖拉着天上星辰的三分之一，摔在地上……9大龙就是那古蛇，名叫魔鬼，又叫撒但，是迷惑普天下的。它被摔在地上，它的使者也一同被摔下去。                                启/Rev.12:3-9</vt:lpstr>
      <vt:lpstr>二、正确面对撒但对我们攻击  1、试探和诱惑   1耶和华神所造的，惟有蛇比田野一切的活物更狡猾。蛇对女人说，神岂是真说，不许你们吃园中所有树上的果子吗……4蛇对女人说，你们不一定死，5因为神知道，你们吃的日子眼睛就明亮了，你们便如神能知道善恶。                                     创/Gen. 3:1-5</vt:lpstr>
      <vt:lpstr>1948年，美国最高法院判决在公立学校传福音违宪。 1954年，美国最高法院判决在公立学校分发《圣经》违宪 1961年，美国最高法院否决公职人员必须“宣告相信上帝的存在”。 1962年，美国最高法院取缔全国公立学校的公开祷告。 1963年，美国最高法院判决在公立学校诵读《圣经》违宪 1968年，美国最高法院判决在公立学校禁止教进化论违宪 1980年，美国最高法院判决在公立学校悬挂十诫违宪。</vt:lpstr>
      <vt:lpstr>1985年，美国最高法院认为在公立学校举行“沉默时刻”仪式是变相的祈祷，判决违宪。 1992年，美国最高法院判决在公立学校的毕业典礼上举行祷告仪式违宪。 1997年，美国最高法院判决在公立学校教无神论合法。 2010年，美国威斯康辛州的一个联邦地区法院法官裁定“全国祈祷日”违宪。 2013年，美国最高法院否决加州第8号“婚姻只限一男一女”的提案。 2015年，美国最高法院判决同性婚姻合法。</vt:lpstr>
      <vt:lpstr>2、撒但会攻击我们的思想</vt:lpstr>
      <vt:lpstr>三、争战得胜的方法  1、靠主刚强      10我还有末了的话，你们要靠着主，倚赖他的大能大力，作刚强的人。                                   弗/Eph. 6:10</vt:lpstr>
      <vt:lpstr>天上，地下所有的权柄，都赐给我了。19所以你们要去，使万民作我的门徒，奉父子圣灵的名，给他们施洗。20凡我所吩咐你们的，都教训他们遵守，我就常与你们同在，直到世界的末了                              太/Matt. 28：18-20</vt:lpstr>
      <vt:lpstr>2、穿戴神所赐的全副军装  A、真理的腰带  B、公义的护心镜、救恩的头盔、信德藤牌  C、平安的福音鞋、圣灵的宝剑  </vt:lpstr>
      <vt:lpstr>总结 Summary</vt:lpstr>
      <vt:lpstr>祈祷/Prayer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</dc:creator>
  <cp:lastModifiedBy>eli</cp:lastModifiedBy>
  <cp:revision>12</cp:revision>
  <dcterms:modified xsi:type="dcterms:W3CDTF">2022-09-25T19:21:47Z</dcterms:modified>
</cp:coreProperties>
</file>